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15"/>
  </p:notesMasterIdLst>
  <p:sldIdLst>
    <p:sldId id="256" r:id="rId2"/>
    <p:sldId id="338" r:id="rId3"/>
    <p:sldId id="343" r:id="rId4"/>
    <p:sldId id="344" r:id="rId5"/>
    <p:sldId id="335" r:id="rId6"/>
    <p:sldId id="337" r:id="rId7"/>
    <p:sldId id="339" r:id="rId8"/>
    <p:sldId id="342" r:id="rId9"/>
    <p:sldId id="347" r:id="rId10"/>
    <p:sldId id="345" r:id="rId11"/>
    <p:sldId id="346" r:id="rId12"/>
    <p:sldId id="324" r:id="rId13"/>
    <p:sldId id="326" r:id="rId14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tonio Garcia Aprea" initials="" lastIdx="3" clrIdx="0"/>
  <p:cmAuthor id="1" name="David Siegel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9E8F"/>
    <a:srgbClr val="46D8C5"/>
    <a:srgbClr val="264150"/>
    <a:srgbClr val="F2F2F2"/>
    <a:srgbClr val="894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8220" autoAdjust="0"/>
  </p:normalViewPr>
  <p:slideViewPr>
    <p:cSldViewPr snapToGrid="0" snapToObjects="1">
      <p:cViewPr varScale="1">
        <p:scale>
          <a:sx n="166" d="100"/>
          <a:sy n="166" d="100"/>
        </p:scale>
        <p:origin x="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5200"/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Thing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32600" y="2796475"/>
            <a:ext cx="3069300" cy="717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buFont typeface="Roboto"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buSzPct val="100000"/>
              <a:defRPr sz="4200"/>
            </a:lvl2pPr>
            <a:lvl3pPr lvl="2" algn="ctr" rtl="0">
              <a:spcBef>
                <a:spcPts val="0"/>
              </a:spcBef>
              <a:buSzPct val="100000"/>
              <a:defRPr sz="4200"/>
            </a:lvl3pPr>
            <a:lvl4pPr lvl="3" algn="ctr" rtl="0">
              <a:spcBef>
                <a:spcPts val="0"/>
              </a:spcBef>
              <a:buSzPct val="100000"/>
              <a:defRPr sz="4200"/>
            </a:lvl4pPr>
            <a:lvl5pPr lvl="4" algn="ctr" rtl="0">
              <a:spcBef>
                <a:spcPts val="0"/>
              </a:spcBef>
              <a:buSzPct val="100000"/>
              <a:defRPr sz="4200"/>
            </a:lvl5pPr>
            <a:lvl6pPr lvl="5" algn="ctr" rtl="0">
              <a:spcBef>
                <a:spcPts val="0"/>
              </a:spcBef>
              <a:buSzPct val="100000"/>
              <a:defRPr sz="4200"/>
            </a:lvl6pPr>
            <a:lvl7pPr lvl="6" algn="ctr" rtl="0">
              <a:spcBef>
                <a:spcPts val="0"/>
              </a:spcBef>
              <a:buSzPct val="100000"/>
              <a:defRPr sz="4200"/>
            </a:lvl7pPr>
            <a:lvl8pPr lvl="7" algn="ctr" rtl="0">
              <a:spcBef>
                <a:spcPts val="0"/>
              </a:spcBef>
              <a:buSzPct val="100000"/>
              <a:defRPr sz="4200"/>
            </a:lvl8pPr>
            <a:lvl9pPr lvl="8" algn="ctr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ubTitle" idx="1"/>
          </p:nvPr>
        </p:nvSpPr>
        <p:spPr>
          <a:xfrm>
            <a:off x="294000" y="3434550"/>
            <a:ext cx="3346500" cy="634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/>
          <p:nvPr/>
        </p:nvSpPr>
        <p:spPr>
          <a:xfrm>
            <a:off x="1021188" y="1120800"/>
            <a:ext cx="1892100" cy="1892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3625950" y="1120800"/>
            <a:ext cx="1892100" cy="1892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" name="Shape 29"/>
          <p:cNvSpPr/>
          <p:nvPr/>
        </p:nvSpPr>
        <p:spPr>
          <a:xfrm>
            <a:off x="6230713" y="1120800"/>
            <a:ext cx="1892100" cy="1892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21" hasCustomPrompt="1"/>
          </p:nvPr>
        </p:nvSpPr>
        <p:spPr>
          <a:xfrm>
            <a:off x="457200" y="1744663"/>
            <a:ext cx="8229600" cy="1638606"/>
          </a:xfrm>
        </p:spPr>
        <p:txBody>
          <a:bodyPr/>
          <a:lstStyle>
            <a:lvl2pPr marL="574579" indent="-114281">
              <a:defRPr/>
            </a:lvl2pPr>
            <a:lvl3pPr marL="1028528" indent="-114281">
              <a:defRPr/>
            </a:lvl3pPr>
            <a:lvl4pPr marL="1488826" indent="-114281">
              <a:defRPr/>
            </a:lvl4pPr>
            <a:lvl5pPr marL="1942775" indent="-114281">
              <a:defRPr/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457200" y="401956"/>
            <a:ext cx="8229600" cy="360548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809626"/>
            <a:ext cx="8229600" cy="302006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174596" indent="0">
              <a:buNone/>
              <a:defRPr sz="1200">
                <a:solidFill>
                  <a:schemeClr val="tx1"/>
                </a:solidFill>
              </a:defRPr>
            </a:lvl2pPr>
            <a:lvl3pPr marL="342843" indent="0">
              <a:buNone/>
              <a:defRPr sz="1200">
                <a:solidFill>
                  <a:schemeClr val="tx1"/>
                </a:solidFill>
              </a:defRPr>
            </a:lvl3pPr>
            <a:lvl4pPr marL="517438" indent="0">
              <a:buNone/>
              <a:defRPr sz="1200">
                <a:solidFill>
                  <a:schemeClr val="tx1"/>
                </a:solidFill>
              </a:defRPr>
            </a:lvl4pPr>
            <a:lvl5pPr marL="685685" indent="0"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3747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6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molina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tgranell" TargetMode="External"/><Relationship Id="rId5" Type="http://schemas.openxmlformats.org/officeDocument/2006/relationships/hyperlink" Target="https://twitter.com/marcoablanco" TargetMode="External"/><Relationship Id="rId4" Type="http://schemas.openxmlformats.org/officeDocument/2006/relationships/hyperlink" Target="https://twitter.com/dzapic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eelzenef_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davilovick" TargetMode="External"/><Relationship Id="rId5" Type="http://schemas.openxmlformats.org/officeDocument/2006/relationships/hyperlink" Target="https://twitter.com/mariasotocast" TargetMode="External"/><Relationship Id="rId4" Type="http://schemas.openxmlformats.org/officeDocument/2006/relationships/hyperlink" Target="https://twitter.com/erikacepedasan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ctrTitle"/>
          </p:nvPr>
        </p:nvSpPr>
        <p:spPr>
          <a:xfrm>
            <a:off x="311699" y="3794760"/>
            <a:ext cx="8520600" cy="1248042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Roboto"/>
                <a:cs typeface="Segoe UI" panose="020B0502040204020203" pitchFamily="34" charset="0"/>
                <a:sym typeface="Roboto"/>
              </a:rPr>
              <a:t>Bienvenidos</a:t>
            </a:r>
            <a:endParaRPr lang="en" sz="3800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ea typeface="Roboto"/>
              <a:cs typeface="Segoe UI" panose="020B0502040204020203" pitchFamily="34" charset="0"/>
              <a:sym typeface="Roboto"/>
            </a:endParaRPr>
          </a:p>
        </p:txBody>
      </p:sp>
      <p:pic>
        <p:nvPicPr>
          <p:cNvPr id="3" name="Picture 2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A01D8A3-976C-B9CF-F79C-BB8D38849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365" y="-188040"/>
            <a:ext cx="2381267" cy="23812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943817-20F0-F4FF-7724-42187F1C0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8442" y="1739473"/>
            <a:ext cx="4967111" cy="41975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/>
              <a:t>Fotomatón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343DE7D8-BC91-C7C2-C42A-FC7FC4423D67}"/>
              </a:ext>
            </a:extLst>
          </p:cNvPr>
          <p:cNvSpPr txBox="1">
            <a:spLocks/>
          </p:cNvSpPr>
          <p:nvPr/>
        </p:nvSpPr>
        <p:spPr>
          <a:xfrm>
            <a:off x="457200" y="990975"/>
            <a:ext cx="5259388" cy="384349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Contamos</a:t>
            </a:r>
            <a:r>
              <a:rPr lang="en-US" sz="1600" dirty="0"/>
              <a:t> con un </a:t>
            </a:r>
            <a:r>
              <a:rPr lang="en-US" sz="1600" dirty="0" err="1"/>
              <a:t>fotomatón</a:t>
            </a:r>
            <a:r>
              <a:rPr lang="en-US" sz="1600" dirty="0"/>
              <a:t> </a:t>
            </a:r>
            <a:r>
              <a:rPr lang="en-US" sz="1600" dirty="0" err="1"/>
              <a:t>donde</a:t>
            </a:r>
            <a:r>
              <a:rPr lang="en-US" sz="1600" dirty="0"/>
              <a:t> </a:t>
            </a:r>
            <a:r>
              <a:rPr lang="en-US" sz="1600" dirty="0" err="1"/>
              <a:t>todos</a:t>
            </a:r>
            <a:r>
              <a:rPr lang="en-US" sz="1600" dirty="0"/>
              <a:t> </a:t>
            </a:r>
            <a:r>
              <a:rPr lang="en-US" sz="1600" dirty="0" err="1"/>
              <a:t>los</a:t>
            </a:r>
            <a:r>
              <a:rPr lang="en-US" sz="1600" dirty="0"/>
              <a:t> </a:t>
            </a:r>
            <a:r>
              <a:rPr lang="en-US" sz="1600" dirty="0" err="1"/>
              <a:t>asistentes</a:t>
            </a:r>
            <a:r>
              <a:rPr lang="en-US" sz="1600" dirty="0"/>
              <a:t> </a:t>
            </a:r>
            <a:r>
              <a:rPr lang="en-US" sz="1600" dirty="0" err="1"/>
              <a:t>pueden</a:t>
            </a:r>
            <a:r>
              <a:rPr lang="en-US" sz="1600" dirty="0"/>
              <a:t> </a:t>
            </a:r>
            <a:r>
              <a:rPr lang="en-US" sz="1600" dirty="0" err="1"/>
              <a:t>llevarse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foto</a:t>
            </a:r>
            <a:r>
              <a:rPr lang="en-US" sz="1600" dirty="0"/>
              <a:t> </a:t>
            </a:r>
            <a:r>
              <a:rPr lang="en-US" sz="1600" dirty="0" err="1"/>
              <a:t>divertida</a:t>
            </a:r>
            <a:r>
              <a:rPr lang="en-US" sz="1600" dirty="0"/>
              <a:t> de </a:t>
            </a:r>
            <a:r>
              <a:rPr lang="en-US" sz="1600" dirty="0" err="1"/>
              <a:t>recuerdo</a:t>
            </a:r>
            <a:r>
              <a:rPr lang="en-US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Puede</a:t>
            </a:r>
            <a:r>
              <a:rPr lang="en-US" sz="1600" dirty="0"/>
              <a:t> ser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foto</a:t>
            </a:r>
            <a:r>
              <a:rPr lang="en-US" sz="1600" dirty="0"/>
              <a:t> </a:t>
            </a:r>
            <a:r>
              <a:rPr lang="en-US" sz="1600" dirty="0" err="1"/>
              <a:t>indivual</a:t>
            </a:r>
            <a:r>
              <a:rPr lang="en-US" sz="1600" dirty="0"/>
              <a:t> o </a:t>
            </a:r>
            <a:r>
              <a:rPr lang="en-US" sz="1600" dirty="0" err="1"/>
              <a:t>en</a:t>
            </a:r>
            <a:r>
              <a:rPr lang="en-US" sz="1600" dirty="0"/>
              <a:t> </a:t>
            </a:r>
            <a:r>
              <a:rPr lang="en-US" sz="1600" dirty="0" err="1"/>
              <a:t>grupo</a:t>
            </a:r>
            <a:r>
              <a:rPr lang="en-US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Hay </a:t>
            </a:r>
            <a:r>
              <a:rPr lang="en-US" sz="1600" dirty="0" err="1"/>
              <a:t>disfraces</a:t>
            </a:r>
            <a:r>
              <a:rPr lang="en-US" sz="1600" dirty="0"/>
              <a:t> y </a:t>
            </a:r>
            <a:r>
              <a:rPr lang="en-US" sz="1600" dirty="0" err="1"/>
              <a:t>diversos</a:t>
            </a:r>
            <a:r>
              <a:rPr lang="en-US" sz="1600" dirty="0"/>
              <a:t> </a:t>
            </a:r>
            <a:r>
              <a:rPr lang="en-US" sz="1600" dirty="0" err="1"/>
              <a:t>complementos</a:t>
            </a:r>
            <a:r>
              <a:rPr lang="en-US" sz="1600" dirty="0"/>
              <a:t>. Tu decides </a:t>
            </a:r>
            <a:r>
              <a:rPr lang="en-US" sz="1600" dirty="0" err="1"/>
              <a:t>si</a:t>
            </a:r>
            <a:r>
              <a:rPr lang="en-US" sz="1600" dirty="0"/>
              <a:t> </a:t>
            </a:r>
            <a:r>
              <a:rPr lang="en-US" sz="1600" dirty="0" err="1"/>
              <a:t>quieres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foto</a:t>
            </a:r>
            <a:r>
              <a:rPr lang="en-US" sz="1600" dirty="0"/>
              <a:t> sin </a:t>
            </a:r>
            <a:r>
              <a:rPr lang="en-US" sz="1600" dirty="0" err="1"/>
              <a:t>complementos</a:t>
            </a:r>
            <a:r>
              <a:rPr lang="en-US" sz="1600" dirty="0"/>
              <a:t> o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más</a:t>
            </a:r>
            <a:r>
              <a:rPr lang="en-US" sz="1600" dirty="0"/>
              <a:t> </a:t>
            </a:r>
            <a:r>
              <a:rPr lang="en-US" sz="1600" dirty="0" err="1"/>
              <a:t>alocada</a:t>
            </a:r>
            <a:r>
              <a:rPr lang="en-US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Entre </a:t>
            </a:r>
            <a:r>
              <a:rPr lang="en-US" sz="1600" dirty="0" err="1"/>
              <a:t>todas</a:t>
            </a:r>
            <a:r>
              <a:rPr lang="en-US" sz="1600" dirty="0"/>
              <a:t> </a:t>
            </a:r>
            <a:r>
              <a:rPr lang="en-US" sz="1600" dirty="0" err="1"/>
              <a:t>aquellas</a:t>
            </a:r>
            <a:r>
              <a:rPr lang="en-US" sz="1600" dirty="0"/>
              <a:t> </a:t>
            </a:r>
            <a:r>
              <a:rPr lang="en-US" sz="1600" dirty="0" err="1"/>
              <a:t>fotos</a:t>
            </a:r>
            <a:r>
              <a:rPr lang="en-US" sz="1600" dirty="0"/>
              <a:t> </a:t>
            </a:r>
            <a:r>
              <a:rPr lang="en-US" sz="1600" dirty="0" err="1"/>
              <a:t>publicadas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Twitter y </a:t>
            </a:r>
            <a:r>
              <a:rPr lang="en-US" sz="1600" dirty="0" err="1"/>
              <a:t>usando</a:t>
            </a:r>
            <a:r>
              <a:rPr lang="en-US" sz="1600" dirty="0"/>
              <a:t> </a:t>
            </a:r>
            <a:r>
              <a:rPr lang="en-US" sz="1600" dirty="0" err="1"/>
              <a:t>el</a:t>
            </a:r>
            <a:r>
              <a:rPr lang="en-US" sz="1600" dirty="0"/>
              <a:t> hashtag </a:t>
            </a:r>
            <a:r>
              <a:rPr lang="en-US" sz="1600" b="1" dirty="0"/>
              <a:t>#sevilladotnetconf </a:t>
            </a:r>
            <a:r>
              <a:rPr lang="en-US" sz="1600" dirty="0" err="1"/>
              <a:t>vamos</a:t>
            </a:r>
            <a:r>
              <a:rPr lang="en-US" sz="1600" dirty="0"/>
              <a:t> a </a:t>
            </a:r>
            <a:r>
              <a:rPr lang="en-US" sz="1600" dirty="0" err="1"/>
              <a:t>elegir</a:t>
            </a:r>
            <a:r>
              <a:rPr lang="en-US" sz="1600" dirty="0"/>
              <a:t> a la </a:t>
            </a:r>
            <a:r>
              <a:rPr lang="en-US" sz="1600" dirty="0" err="1"/>
              <a:t>foto</a:t>
            </a:r>
            <a:r>
              <a:rPr lang="en-US" sz="1600" dirty="0"/>
              <a:t> </a:t>
            </a:r>
            <a:r>
              <a:rPr lang="en-US" sz="1600" dirty="0" err="1"/>
              <a:t>más</a:t>
            </a:r>
            <a:r>
              <a:rPr lang="en-US" sz="1600" dirty="0"/>
              <a:t> </a:t>
            </a:r>
            <a:r>
              <a:rPr lang="en-US" sz="1600" dirty="0" err="1"/>
              <a:t>divertida</a:t>
            </a:r>
            <a:r>
              <a:rPr lang="en-US" sz="1600" dirty="0"/>
              <a:t> del </a:t>
            </a:r>
            <a:r>
              <a:rPr lang="en-US" sz="1600" dirty="0" err="1"/>
              <a:t>evento</a:t>
            </a:r>
            <a:r>
              <a:rPr lang="en-US" sz="1600" dirty="0"/>
              <a:t>. La </a:t>
            </a:r>
            <a:r>
              <a:rPr lang="en-US" sz="1600" dirty="0" err="1"/>
              <a:t>ganadora</a:t>
            </a:r>
            <a:r>
              <a:rPr lang="en-US" sz="1600" dirty="0"/>
              <a:t> </a:t>
            </a:r>
            <a:r>
              <a:rPr lang="en-US" sz="1600" dirty="0" err="1"/>
              <a:t>recibirá</a:t>
            </a:r>
            <a:r>
              <a:rPr lang="en-US" sz="1600" dirty="0"/>
              <a:t> un cheque Amazon de regalo de 25€.</a:t>
            </a:r>
            <a:endParaRPr lang="es-ES" sz="1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1472C62-B7E4-E051-EE65-FC3E6793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6587" y="0"/>
            <a:ext cx="342741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558015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 err="1"/>
              <a:t>Gincana</a:t>
            </a:r>
            <a:r>
              <a:rPr lang="es-ES" dirty="0"/>
              <a:t> Virtual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343DE7D8-BC91-C7C2-C42A-FC7FC4423D67}"/>
              </a:ext>
            </a:extLst>
          </p:cNvPr>
          <p:cNvSpPr txBox="1">
            <a:spLocks/>
          </p:cNvSpPr>
          <p:nvPr/>
        </p:nvSpPr>
        <p:spPr>
          <a:xfrm>
            <a:off x="457200" y="990975"/>
            <a:ext cx="3338689" cy="31972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Hemos</a:t>
            </a:r>
            <a:r>
              <a:rPr lang="en-US" sz="1400" dirty="0"/>
              <a:t> </a:t>
            </a:r>
            <a:r>
              <a:rPr lang="en-US" sz="1400" dirty="0" err="1"/>
              <a:t>preparado</a:t>
            </a:r>
            <a:r>
              <a:rPr lang="en-US" sz="1400" dirty="0"/>
              <a:t> </a:t>
            </a:r>
            <a:r>
              <a:rPr lang="en-US" sz="1400" dirty="0" err="1"/>
              <a:t>una</a:t>
            </a:r>
            <a:r>
              <a:rPr lang="en-US" sz="1400" dirty="0"/>
              <a:t> </a:t>
            </a:r>
            <a:r>
              <a:rPr lang="en-US" sz="1400" dirty="0" err="1"/>
              <a:t>divertida</a:t>
            </a:r>
            <a:r>
              <a:rPr lang="en-US" sz="1400" dirty="0"/>
              <a:t> </a:t>
            </a:r>
            <a:r>
              <a:rPr lang="en-US" sz="1400" dirty="0" err="1"/>
              <a:t>gincana</a:t>
            </a:r>
            <a:r>
              <a:rPr lang="en-US" sz="1400" dirty="0"/>
              <a:t> virtual con 7 </a:t>
            </a:r>
            <a:r>
              <a:rPr lang="en-US" sz="1400" dirty="0" err="1"/>
              <a:t>retos</a:t>
            </a:r>
            <a:r>
              <a:rPr lang="en-US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Se </a:t>
            </a:r>
            <a:r>
              <a:rPr lang="en-US" sz="1400" dirty="0" err="1"/>
              <a:t>basan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</a:t>
            </a:r>
            <a:r>
              <a:rPr lang="en-US" sz="1400" dirty="0" err="1"/>
              <a:t>encontrar</a:t>
            </a:r>
            <a:r>
              <a:rPr lang="en-US" sz="1400" dirty="0"/>
              <a:t> </a:t>
            </a:r>
            <a:r>
              <a:rPr lang="en-US" sz="1400" dirty="0" err="1"/>
              <a:t>pistas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</a:t>
            </a:r>
            <a:r>
              <a:rPr lang="en-US" sz="1400" dirty="0" err="1"/>
              <a:t>el</a:t>
            </a:r>
            <a:r>
              <a:rPr lang="en-US" sz="1400" dirty="0"/>
              <a:t> </a:t>
            </a:r>
            <a:r>
              <a:rPr lang="en-US" sz="1400" dirty="0" err="1"/>
              <a:t>evento</a:t>
            </a:r>
            <a:r>
              <a:rPr lang="en-US" sz="1400" dirty="0"/>
              <a:t> o </a:t>
            </a:r>
            <a:r>
              <a:rPr lang="en-US" sz="1400" dirty="0" err="1"/>
              <a:t>hacer</a:t>
            </a:r>
            <a:r>
              <a:rPr lang="en-US" sz="1400" dirty="0"/>
              <a:t> </a:t>
            </a:r>
            <a:r>
              <a:rPr lang="en-US" sz="1400" dirty="0" err="1"/>
              <a:t>retos</a:t>
            </a:r>
            <a:r>
              <a:rPr lang="en-US" sz="1400" dirty="0"/>
              <a:t> </a:t>
            </a:r>
            <a:r>
              <a:rPr lang="en-US" sz="1400" dirty="0" err="1"/>
              <a:t>como</a:t>
            </a:r>
            <a:r>
              <a:rPr lang="en-US" sz="1400" dirty="0"/>
              <a:t> </a:t>
            </a:r>
            <a:r>
              <a:rPr lang="en-US" sz="1400" dirty="0" err="1"/>
              <a:t>tomar</a:t>
            </a:r>
            <a:r>
              <a:rPr lang="en-US" sz="1400" dirty="0"/>
              <a:t> </a:t>
            </a:r>
            <a:r>
              <a:rPr lang="en-US" sz="1400" dirty="0" err="1"/>
              <a:t>fotos</a:t>
            </a:r>
            <a:r>
              <a:rPr lang="en-US" sz="1400" dirty="0"/>
              <a:t> </a:t>
            </a:r>
            <a:r>
              <a:rPr lang="en-US" sz="1400" dirty="0" err="1"/>
              <a:t>específicas</a:t>
            </a:r>
            <a:r>
              <a:rPr lang="en-US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Las </a:t>
            </a:r>
            <a:r>
              <a:rPr lang="en-US" sz="1400" b="1" dirty="0" err="1"/>
              <a:t>primeras</a:t>
            </a:r>
            <a:r>
              <a:rPr lang="en-US" sz="1400" b="1" dirty="0"/>
              <a:t> 4 personas </a:t>
            </a:r>
            <a:r>
              <a:rPr lang="en-US" sz="1400" dirty="0"/>
              <a:t>que </a:t>
            </a:r>
            <a:r>
              <a:rPr lang="en-US" sz="1400" dirty="0" err="1"/>
              <a:t>resuelvan</a:t>
            </a:r>
            <a:r>
              <a:rPr lang="en-US" sz="1400" dirty="0"/>
              <a:t> </a:t>
            </a:r>
            <a:r>
              <a:rPr lang="en-US" sz="1400" dirty="0" err="1"/>
              <a:t>todos</a:t>
            </a:r>
            <a:r>
              <a:rPr lang="en-US" sz="1400" dirty="0"/>
              <a:t> </a:t>
            </a:r>
            <a:r>
              <a:rPr lang="en-US" sz="1400" dirty="0" err="1"/>
              <a:t>los</a:t>
            </a:r>
            <a:r>
              <a:rPr lang="en-US" sz="1400" dirty="0"/>
              <a:t> </a:t>
            </a:r>
            <a:r>
              <a:rPr lang="en-US" sz="1400" dirty="0" err="1"/>
              <a:t>retos</a:t>
            </a:r>
            <a:r>
              <a:rPr lang="en-US" sz="1400" dirty="0"/>
              <a:t> </a:t>
            </a:r>
            <a:r>
              <a:rPr lang="en-US" sz="1400" dirty="0" err="1"/>
              <a:t>ganarán</a:t>
            </a:r>
            <a:r>
              <a:rPr lang="en-US" sz="1400" dirty="0"/>
              <a:t> cheque Amazon de 25€ </a:t>
            </a:r>
            <a:r>
              <a:rPr lang="en-US" sz="1400" dirty="0" err="1"/>
              <a:t>cada</a:t>
            </a:r>
            <a:r>
              <a:rPr lang="en-US" sz="1400" dirty="0"/>
              <a:t> </a:t>
            </a:r>
            <a:r>
              <a:rPr lang="en-US" sz="1400" dirty="0" err="1"/>
              <a:t>una</a:t>
            </a:r>
            <a:r>
              <a:rPr lang="en-US" sz="1400" dirty="0"/>
              <a:t>.</a:t>
            </a:r>
            <a:endParaRPr lang="es-ES" sz="1400" dirty="0"/>
          </a:p>
        </p:txBody>
      </p:sp>
      <p:pic>
        <p:nvPicPr>
          <p:cNvPr id="6" name="Picture 5" descr="A qr code on a green background&#10;&#10;Description automatically generated with medium confidence">
            <a:extLst>
              <a:ext uri="{FF2B5EF4-FFF2-40B4-BE49-F238E27FC236}">
                <a16:creationId xmlns:a16="http://schemas.microsoft.com/office/drawing/2014/main" id="{2C539AB0-491E-F56D-8FA1-FB7CAD8B8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0BD65D-A3D6-8DA0-C0E2-01E70AF2D2C9}"/>
              </a:ext>
            </a:extLst>
          </p:cNvPr>
          <p:cNvSpPr txBox="1"/>
          <p:nvPr/>
        </p:nvSpPr>
        <p:spPr>
          <a:xfrm>
            <a:off x="254000" y="4572268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29E8F"/>
                </a:solidFill>
              </a:rPr>
              <a:t>https://forms.office.com/r/9hDU1eJryJ</a:t>
            </a:r>
          </a:p>
        </p:txBody>
      </p:sp>
    </p:spTree>
    <p:extLst>
      <p:ext uri="{BB962C8B-B14F-4D97-AF65-F5344CB8AC3E}">
        <p14:creationId xmlns:p14="http://schemas.microsoft.com/office/powerpoint/2010/main" val="3512894443"/>
      </p:ext>
    </p:extLst>
  </p:cSld>
  <p:clrMapOvr>
    <a:masterClrMapping/>
  </p:clrMapOvr>
  <p:transition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BDEA453E-DB43-4252-9F8A-8F68D54FC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04FBB3B4-B959-4552-BDAA-BA17D4CEC2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s-ES" dirty="0"/>
              <a:t>¡Sin ellos no sería posible el evento!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DA2C67AB-449E-242A-E575-A1F56DFE4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359" y="0"/>
            <a:ext cx="3211641" cy="5143500"/>
          </a:xfrm>
          <a:prstGeom prst="rect">
            <a:avLst/>
          </a:prstGeom>
        </p:spPr>
      </p:pic>
      <p:sp>
        <p:nvSpPr>
          <p:cNvPr id="6" name="Marcador de texto 10">
            <a:extLst>
              <a:ext uri="{FF2B5EF4-FFF2-40B4-BE49-F238E27FC236}">
                <a16:creationId xmlns:a16="http://schemas.microsoft.com/office/drawing/2014/main" id="{F400606D-612A-FF2B-C9D3-AF3845B88477}"/>
              </a:ext>
            </a:extLst>
          </p:cNvPr>
          <p:cNvSpPr txBox="1">
            <a:spLocks/>
          </p:cNvSpPr>
          <p:nvPr/>
        </p:nvSpPr>
        <p:spPr>
          <a:xfrm>
            <a:off x="485422" y="1244247"/>
            <a:ext cx="437445" cy="3792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74596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843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7438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685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Oro</a:t>
            </a:r>
          </a:p>
        </p:txBody>
      </p:sp>
      <p:sp>
        <p:nvSpPr>
          <p:cNvPr id="7" name="Marcador de texto 10">
            <a:extLst>
              <a:ext uri="{FF2B5EF4-FFF2-40B4-BE49-F238E27FC236}">
                <a16:creationId xmlns:a16="http://schemas.microsoft.com/office/drawing/2014/main" id="{391DAF14-C3E3-B19B-5053-2B6047E95BE0}"/>
              </a:ext>
            </a:extLst>
          </p:cNvPr>
          <p:cNvSpPr txBox="1">
            <a:spLocks/>
          </p:cNvSpPr>
          <p:nvPr/>
        </p:nvSpPr>
        <p:spPr>
          <a:xfrm>
            <a:off x="518718" y="2733494"/>
            <a:ext cx="589844" cy="3792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74596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843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7438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685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Plata</a:t>
            </a:r>
          </a:p>
        </p:txBody>
      </p:sp>
      <p:sp>
        <p:nvSpPr>
          <p:cNvPr id="8" name="Marcador de texto 10">
            <a:extLst>
              <a:ext uri="{FF2B5EF4-FFF2-40B4-BE49-F238E27FC236}">
                <a16:creationId xmlns:a16="http://schemas.microsoft.com/office/drawing/2014/main" id="{57B8DB81-1E28-C12C-A691-7A71914E1FBC}"/>
              </a:ext>
            </a:extLst>
          </p:cNvPr>
          <p:cNvSpPr txBox="1">
            <a:spLocks/>
          </p:cNvSpPr>
          <p:nvPr/>
        </p:nvSpPr>
        <p:spPr>
          <a:xfrm>
            <a:off x="518718" y="3872692"/>
            <a:ext cx="677333" cy="3792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74596" marR="0" lvl="1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342843" marR="0" lvl="2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517438" marR="0" lvl="3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685685" marR="0" lvl="4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None/>
              <a:defRPr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dirty="0"/>
              <a:t>Bronce</a:t>
            </a:r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40B1848-E920-005B-09AA-D84585848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18" y="1270808"/>
            <a:ext cx="1260000" cy="1260000"/>
          </a:xfrm>
          <a:prstGeom prst="rect">
            <a:avLst/>
          </a:prstGeom>
        </p:spPr>
      </p:pic>
      <p:pic>
        <p:nvPicPr>
          <p:cNvPr id="16" name="Picture 15" descr="Text, logo&#10;&#10;Description automatically generated">
            <a:extLst>
              <a:ext uri="{FF2B5EF4-FFF2-40B4-BE49-F238E27FC236}">
                <a16:creationId xmlns:a16="http://schemas.microsoft.com/office/drawing/2014/main" id="{0D462019-D14D-DA88-B0D5-99E4D6DB9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461" y="1270808"/>
            <a:ext cx="1260000" cy="1260000"/>
          </a:xfrm>
          <a:prstGeom prst="rect">
            <a:avLst/>
          </a:prstGeom>
        </p:spPr>
      </p:pic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054E5796-56CB-8D16-FD10-3C818E5523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5309" y="1270808"/>
            <a:ext cx="1260000" cy="1260000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50D2E5BA-47C2-F15C-7A58-023B3C200E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9063" y="1295952"/>
            <a:ext cx="1260000" cy="1260000"/>
          </a:xfrm>
          <a:prstGeom prst="rect">
            <a:avLst/>
          </a:prstGeom>
        </p:spPr>
      </p:pic>
      <p:pic>
        <p:nvPicPr>
          <p:cNvPr id="22" name="Picture 21" descr="Logo, company name&#10;&#10;Description automatically generated">
            <a:extLst>
              <a:ext uri="{FF2B5EF4-FFF2-40B4-BE49-F238E27FC236}">
                <a16:creationId xmlns:a16="http://schemas.microsoft.com/office/drawing/2014/main" id="{1DA9D091-AC01-7A43-7941-B6964147A9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717" y="1829468"/>
            <a:ext cx="1260000" cy="1260000"/>
          </a:xfrm>
          <a:prstGeom prst="rect">
            <a:avLst/>
          </a:prstGeom>
        </p:spPr>
      </p:pic>
      <p:pic>
        <p:nvPicPr>
          <p:cNvPr id="24" name="Picture 23" descr="Logo&#10;&#10;Description automatically generated">
            <a:extLst>
              <a:ext uri="{FF2B5EF4-FFF2-40B4-BE49-F238E27FC236}">
                <a16:creationId xmlns:a16="http://schemas.microsoft.com/office/drawing/2014/main" id="{6C80AD4E-993E-CE66-59FC-60F9AF8286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8717" y="2994731"/>
            <a:ext cx="900000" cy="900000"/>
          </a:xfrm>
          <a:prstGeom prst="rect">
            <a:avLst/>
          </a:prstGeom>
        </p:spPr>
      </p:pic>
      <p:pic>
        <p:nvPicPr>
          <p:cNvPr id="26" name="Picture 25" descr="Logo&#10;&#10;Description automatically generated">
            <a:extLst>
              <a:ext uri="{FF2B5EF4-FFF2-40B4-BE49-F238E27FC236}">
                <a16:creationId xmlns:a16="http://schemas.microsoft.com/office/drawing/2014/main" id="{39BE2572-C1AF-C8FC-BC11-0E58FD7A204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51579" y="2994731"/>
            <a:ext cx="900000" cy="900000"/>
          </a:xfrm>
          <a:prstGeom prst="rect">
            <a:avLst/>
          </a:prstGeom>
        </p:spPr>
      </p:pic>
      <p:pic>
        <p:nvPicPr>
          <p:cNvPr id="28" name="Picture 27" descr="Logo&#10;&#10;Description automatically generated">
            <a:extLst>
              <a:ext uri="{FF2B5EF4-FFF2-40B4-BE49-F238E27FC236}">
                <a16:creationId xmlns:a16="http://schemas.microsoft.com/office/drawing/2014/main" id="{7A7C3CEF-F840-A0E8-BEDF-79E57C9B117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11734" y="2992331"/>
            <a:ext cx="900000" cy="900000"/>
          </a:xfrm>
          <a:prstGeom prst="rect">
            <a:avLst/>
          </a:prstGeom>
        </p:spPr>
      </p:pic>
      <p:pic>
        <p:nvPicPr>
          <p:cNvPr id="30" name="Picture 29" descr="Logo&#10;&#10;Description automatically generated">
            <a:extLst>
              <a:ext uri="{FF2B5EF4-FFF2-40B4-BE49-F238E27FC236}">
                <a16:creationId xmlns:a16="http://schemas.microsoft.com/office/drawing/2014/main" id="{6CEA97F3-C62F-FCE5-3F41-31927E74FAB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7384" y="4191002"/>
            <a:ext cx="720000" cy="720000"/>
          </a:xfrm>
          <a:prstGeom prst="rect">
            <a:avLst/>
          </a:prstGeom>
        </p:spPr>
      </p:pic>
      <p:pic>
        <p:nvPicPr>
          <p:cNvPr id="32" name="Picture 31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8100EE8-4516-5CA5-4BB7-C0396C677DC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46510" y="4460741"/>
            <a:ext cx="684605" cy="68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38701"/>
      </p:ext>
    </p:extLst>
  </p:cSld>
  <p:clrMapOvr>
    <a:masterClrMapping/>
  </p:clrMapOvr>
  <p:transition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B7EF7B1-046A-DBA6-89A7-34E2515E5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39" y="1193800"/>
            <a:ext cx="7835722" cy="3619940"/>
          </a:xfrm>
          <a:prstGeom prst="rect">
            <a:avLst/>
          </a:prstGeom>
        </p:spPr>
      </p:pic>
      <p:pic>
        <p:nvPicPr>
          <p:cNvPr id="8" name="Picture 7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995B66B-DA62-25C7-BD4A-77E37A85A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366" y="-24351"/>
            <a:ext cx="2381267" cy="238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86124"/>
      </p:ext>
    </p:extLst>
  </p:cSld>
  <p:clrMapOvr>
    <a:masterClrMapping/>
  </p:clrMapOvr>
  <p:transition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 err="1"/>
              <a:t>Stack</a:t>
            </a:r>
            <a:r>
              <a:rPr lang="es-ES" dirty="0"/>
              <a:t> de tecnologías Microsoft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AE8ED406-F9E0-E5DD-83C9-18AC133AE355}"/>
              </a:ext>
            </a:extLst>
          </p:cNvPr>
          <p:cNvSpPr txBox="1">
            <a:spLocks/>
          </p:cNvSpPr>
          <p:nvPr/>
        </p:nvSpPr>
        <p:spPr>
          <a:xfrm>
            <a:off x="457200" y="990974"/>
            <a:ext cx="8311444" cy="372778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s-ES" sz="1400" dirty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3637325973"/>
      </p:ext>
    </p:extLst>
  </p:cSld>
  <p:clrMapOvr>
    <a:masterClrMapping/>
  </p:clrMapOvr>
  <p:transition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 err="1"/>
              <a:t>Track</a:t>
            </a:r>
            <a:r>
              <a:rPr lang="es-ES" dirty="0"/>
              <a:t> 1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343DE7D8-BC91-C7C2-C42A-FC7FC4423D67}"/>
              </a:ext>
            </a:extLst>
          </p:cNvPr>
          <p:cNvSpPr txBox="1">
            <a:spLocks/>
          </p:cNvSpPr>
          <p:nvPr/>
        </p:nvSpPr>
        <p:spPr>
          <a:xfrm>
            <a:off x="457200" y="990975"/>
            <a:ext cx="3468512" cy="31972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el</a:t>
            </a:r>
            <a:r>
              <a:rPr lang="en-US" sz="1400" dirty="0"/>
              <a:t> </a:t>
            </a:r>
            <a:r>
              <a:rPr lang="en-US" sz="1400" dirty="0" err="1"/>
              <a:t>lugar</a:t>
            </a:r>
            <a:r>
              <a:rPr lang="en-US" sz="1400" dirty="0"/>
              <a:t> </a:t>
            </a:r>
            <a:r>
              <a:rPr lang="en-US" sz="1400" dirty="0" err="1"/>
              <a:t>donde</a:t>
            </a:r>
            <a:r>
              <a:rPr lang="en-US" sz="1400" dirty="0"/>
              <a:t> </a:t>
            </a:r>
            <a:r>
              <a:rPr lang="en-US" sz="1400" dirty="0" err="1"/>
              <a:t>estamos</a:t>
            </a:r>
            <a:r>
              <a:rPr lang="en-US" sz="1400" dirty="0"/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Tanto la keynote </a:t>
            </a:r>
            <a:r>
              <a:rPr lang="en-US" sz="1400" dirty="0" err="1"/>
              <a:t>como</a:t>
            </a:r>
            <a:r>
              <a:rPr lang="en-US" sz="1400" dirty="0"/>
              <a:t> </a:t>
            </a:r>
            <a:r>
              <a:rPr lang="en-US" sz="1400" dirty="0" err="1"/>
              <a:t>el</a:t>
            </a:r>
            <a:r>
              <a:rPr lang="en-US" sz="1400" dirty="0"/>
              <a:t> </a:t>
            </a:r>
            <a:r>
              <a:rPr lang="en-US" sz="1400" dirty="0" err="1"/>
              <a:t>cierre</a:t>
            </a:r>
            <a:r>
              <a:rPr lang="en-US" sz="1400" dirty="0"/>
              <a:t> del </a:t>
            </a:r>
            <a:r>
              <a:rPr lang="en-US" sz="1400" dirty="0" err="1"/>
              <a:t>evento</a:t>
            </a:r>
            <a:r>
              <a:rPr lang="en-US" sz="1400" dirty="0"/>
              <a:t> se </a:t>
            </a:r>
            <a:r>
              <a:rPr lang="en-US" sz="1400" dirty="0" err="1"/>
              <a:t>realizarán</a:t>
            </a:r>
            <a:r>
              <a:rPr lang="en-US" sz="1400" dirty="0"/>
              <a:t> </a:t>
            </a:r>
            <a:r>
              <a:rPr lang="en-US" sz="1400" dirty="0" err="1"/>
              <a:t>aquí</a:t>
            </a:r>
            <a:r>
              <a:rPr lang="en-US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Tendrá</a:t>
            </a:r>
            <a:r>
              <a:rPr lang="en-US" sz="1400" dirty="0"/>
              <a:t> </a:t>
            </a:r>
            <a:r>
              <a:rPr lang="en-US" sz="1400" dirty="0" err="1"/>
              <a:t>sesiones</a:t>
            </a:r>
            <a:r>
              <a:rPr lang="en-US" sz="1400" dirty="0"/>
              <a:t> tanto </a:t>
            </a:r>
            <a:r>
              <a:rPr lang="en-US" sz="1400" dirty="0" err="1"/>
              <a:t>durante</a:t>
            </a:r>
            <a:r>
              <a:rPr lang="en-US" sz="1400" dirty="0"/>
              <a:t> la </a:t>
            </a:r>
            <a:r>
              <a:rPr lang="en-US" sz="1400" dirty="0" err="1"/>
              <a:t>mañana</a:t>
            </a:r>
            <a:r>
              <a:rPr lang="en-US" sz="1400" dirty="0"/>
              <a:t> </a:t>
            </a:r>
            <a:r>
              <a:rPr lang="en-US" sz="1400" dirty="0" err="1"/>
              <a:t>como</a:t>
            </a:r>
            <a:r>
              <a:rPr lang="en-US" sz="1400" dirty="0"/>
              <a:t> </a:t>
            </a:r>
            <a:r>
              <a:rPr lang="en-US" sz="1400" dirty="0" err="1"/>
              <a:t>durante</a:t>
            </a:r>
            <a:r>
              <a:rPr lang="en-US" sz="1400" dirty="0"/>
              <a:t> la </a:t>
            </a:r>
            <a:r>
              <a:rPr lang="en-US" sz="1400" dirty="0" err="1"/>
              <a:t>tarde</a:t>
            </a:r>
            <a:r>
              <a:rPr lang="en-US" sz="1400" dirty="0"/>
              <a:t>.</a:t>
            </a:r>
            <a:endParaRPr lang="es-E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5A4A33-5D4E-ABD3-76D1-E354F450F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624" y="-36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110425"/>
      </p:ext>
    </p:extLst>
  </p:cSld>
  <p:clrMapOvr>
    <a:masterClrMapping/>
  </p:clrMapOvr>
  <p:transition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 err="1"/>
              <a:t>Track</a:t>
            </a:r>
            <a:r>
              <a:rPr lang="es-ES" dirty="0"/>
              <a:t> 2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343DE7D8-BC91-C7C2-C42A-FC7FC4423D67}"/>
              </a:ext>
            </a:extLst>
          </p:cNvPr>
          <p:cNvSpPr txBox="1">
            <a:spLocks/>
          </p:cNvSpPr>
          <p:nvPr/>
        </p:nvSpPr>
        <p:spPr>
          <a:xfrm>
            <a:off x="457200" y="990975"/>
            <a:ext cx="3468512" cy="31972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Situado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la </a:t>
            </a:r>
            <a:r>
              <a:rPr lang="en-US" sz="1400" dirty="0" err="1"/>
              <a:t>tercera</a:t>
            </a:r>
            <a:r>
              <a:rPr lang="en-US" sz="1400" dirty="0"/>
              <a:t> planta.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Se </a:t>
            </a:r>
            <a:r>
              <a:rPr lang="en-US" sz="1400" dirty="0" err="1"/>
              <a:t>puede</a:t>
            </a:r>
            <a:r>
              <a:rPr lang="en-US" sz="1400" dirty="0"/>
              <a:t> acceder </a:t>
            </a:r>
            <a:r>
              <a:rPr lang="en-US" sz="1400" dirty="0" err="1"/>
              <a:t>utilizando</a:t>
            </a:r>
            <a:r>
              <a:rPr lang="en-US" sz="1400" dirty="0"/>
              <a:t> </a:t>
            </a:r>
            <a:r>
              <a:rPr lang="en-US" sz="1400" dirty="0" err="1"/>
              <a:t>escaleras</a:t>
            </a:r>
            <a:r>
              <a:rPr lang="en-US" sz="1400" dirty="0"/>
              <a:t> o ascensor (</a:t>
            </a:r>
            <a:r>
              <a:rPr lang="en-US" sz="1400" dirty="0" err="1"/>
              <a:t>capacidad</a:t>
            </a:r>
            <a:r>
              <a:rPr lang="en-US" sz="1400" dirty="0"/>
              <a:t> para 4 personas).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Sólo</a:t>
            </a:r>
            <a:r>
              <a:rPr lang="en-US" sz="1400" dirty="0"/>
              <a:t> hay </a:t>
            </a:r>
            <a:r>
              <a:rPr lang="en-US" sz="1400" dirty="0" err="1"/>
              <a:t>sesiones</a:t>
            </a:r>
            <a:r>
              <a:rPr lang="en-US" sz="1400" dirty="0"/>
              <a:t> </a:t>
            </a:r>
            <a:r>
              <a:rPr lang="en-US" sz="1400" dirty="0" err="1"/>
              <a:t>durante</a:t>
            </a:r>
            <a:r>
              <a:rPr lang="en-US" sz="1400" dirty="0"/>
              <a:t> la </a:t>
            </a:r>
            <a:r>
              <a:rPr lang="en-US" sz="1400" dirty="0" err="1"/>
              <a:t>mañana</a:t>
            </a:r>
            <a:r>
              <a:rPr lang="en-US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Recuerda</a:t>
            </a:r>
            <a:r>
              <a:rPr lang="en-US" sz="1400" dirty="0"/>
              <a:t>, hay 5 </a:t>
            </a:r>
            <a:r>
              <a:rPr lang="en-US" sz="1400" dirty="0" err="1"/>
              <a:t>minutos</a:t>
            </a:r>
            <a:r>
              <a:rPr lang="en-US" sz="1400" dirty="0"/>
              <a:t> de </a:t>
            </a:r>
            <a:r>
              <a:rPr lang="en-US" sz="1400" dirty="0" err="1"/>
              <a:t>descanso</a:t>
            </a:r>
            <a:r>
              <a:rPr lang="en-US" sz="1400" dirty="0"/>
              <a:t> entre </a:t>
            </a:r>
            <a:r>
              <a:rPr lang="en-US" sz="1400" dirty="0" err="1"/>
              <a:t>cada</a:t>
            </a:r>
            <a:r>
              <a:rPr lang="en-US" sz="1400" dirty="0"/>
              <a:t> </a:t>
            </a:r>
            <a:r>
              <a:rPr lang="en-US" sz="1400" dirty="0" err="1"/>
              <a:t>sesión</a:t>
            </a:r>
            <a:r>
              <a:rPr lang="en-US" sz="1400" dirty="0"/>
              <a:t>.</a:t>
            </a:r>
            <a:endParaRPr lang="es-ES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045985-3E09-44A4-E123-B60019964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508" y="-73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61773"/>
      </p:ext>
    </p:extLst>
  </p:cSld>
  <p:clrMapOvr>
    <a:masterClrMapping/>
  </p:clrMapOvr>
  <p:transition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/>
              <a:t>La agenda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072AB26-3EF4-C8F7-E0CF-27B7A100C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320167"/>
              </p:ext>
            </p:extLst>
          </p:nvPr>
        </p:nvGraphicFramePr>
        <p:xfrm>
          <a:off x="558800" y="1169106"/>
          <a:ext cx="8127999" cy="30378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890167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9895826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66240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644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09:00-09:30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Recepción</a:t>
                      </a:r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y </a:t>
                      </a:r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bienvenida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Recepción</a:t>
                      </a:r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y </a:t>
                      </a:r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bienvenida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55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09:35-09:55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Keynote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Keynote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132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10:00-10:50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 .NET4 a .NET7, de ‘Windows desktop only’ a </a:t>
                      </a:r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Blazor</a:t>
                      </a:r>
                      <a:r>
                        <a:rPr lang="en-U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y .NET MAUI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</a:t>
                      </a:r>
                      <a:r>
                        <a:rPr lang="en-US" sz="16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por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Joaquin Villar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Roslyn </a:t>
                      </a:r>
                      <a:r>
                        <a:rPr lang="es-E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Analyzers</a:t>
                      </a:r>
                      <a:r>
                        <a:rPr lang="es-E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: Introducción al desarrollo de analizadores de código. Con </a:t>
                      </a:r>
                      <a:r>
                        <a:rPr lang="es-E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c#</a:t>
                      </a:r>
                      <a:r>
                        <a:rPr lang="es-ES" sz="16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y Roslyn (Compilador de Net)</a:t>
                      </a:r>
                      <a:r>
                        <a:rPr lang="es-E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 Javier Soler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1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10:55-11:25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Desayuno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Desayuno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84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2970968"/>
      </p:ext>
    </p:extLst>
  </p:cSld>
  <p:clrMapOvr>
    <a:masterClrMapping/>
  </p:clrMapOvr>
  <p:transition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/>
              <a:t>El desayuno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343DE7D8-BC91-C7C2-C42A-FC7FC4423D67}"/>
              </a:ext>
            </a:extLst>
          </p:cNvPr>
          <p:cNvSpPr txBox="1">
            <a:spLocks/>
          </p:cNvSpPr>
          <p:nvPr/>
        </p:nvSpPr>
        <p:spPr>
          <a:xfrm>
            <a:off x="457200" y="990975"/>
            <a:ext cx="3468512" cy="31972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/>
              <a:t>El desayuno tiene lugar de </a:t>
            </a:r>
            <a:r>
              <a:rPr lang="en-US" sz="1400" b="0" i="0" u="none" strike="noStrike" cap="none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sym typeface="Arial"/>
              </a:rPr>
              <a:t>10:55-11:25 </a:t>
            </a:r>
            <a:r>
              <a:rPr lang="es-ES" sz="1400" dirty="0"/>
              <a:t>en el patio interior al cual se accede por puerta a la izquierda del </a:t>
            </a:r>
            <a:r>
              <a:rPr lang="es-ES" sz="1400" dirty="0" err="1"/>
              <a:t>Track</a:t>
            </a:r>
            <a:r>
              <a:rPr lang="es-ES" sz="1400" dirty="0"/>
              <a:t> 1 (pasando el pasillo de los Sponsors).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/>
              <a:t>Puedes tomar café con tostada de jamón. También hay agua e infusiones.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/>
              <a:t>Si tienes algún tipo de intolerancia avisa al </a:t>
            </a:r>
            <a:r>
              <a:rPr lang="es-ES" sz="1400" dirty="0" err="1"/>
              <a:t>stuff</a:t>
            </a:r>
            <a:r>
              <a:rPr lang="es-ES" sz="1400" dirty="0"/>
              <a:t> o a miembros del bar, hay alternativas preparadas.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3DEC25-1946-E8F8-978E-E252AC32D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624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865937"/>
      </p:ext>
    </p:extLst>
  </p:cSld>
  <p:clrMapOvr>
    <a:masterClrMapping/>
  </p:clrMapOvr>
  <p:transition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/>
              <a:t>La agenda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072AB26-3EF4-C8F7-E0CF-27B7A100C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944470"/>
              </p:ext>
            </p:extLst>
          </p:nvPr>
        </p:nvGraphicFramePr>
        <p:xfrm>
          <a:off x="558800" y="1169106"/>
          <a:ext cx="8127999" cy="31496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890167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9895826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66240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644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11:30-12:20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Mejorando el rendimiento y calidad en aplicaciones empresariales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3"/>
                        </a:rPr>
                        <a:t>Pedro J. Molina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Solución de </a:t>
                      </a:r>
                      <a:r>
                        <a:rPr lang="es-E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observabilidad</a:t>
                      </a:r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para .NET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 Ismael Sánchez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55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12:25-13:15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Esta charla te ahorrará 500€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4"/>
                        </a:rPr>
                        <a:t>Diego Zapico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Requisitos para el éxito en .NET MAUI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5"/>
                        </a:rPr>
                        <a:t>Marco Antonio Blanco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132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13:20-14:10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Del Pro Code al Low/No Code, pasando por Open AI</a:t>
                      </a:r>
                      <a:r>
                        <a:rPr lang="it-IT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it-IT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6"/>
                        </a:rPr>
                        <a:t>Toni Granell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Intune from 0 to Hero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por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José Manuel Castillo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1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14:15-15:15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Almuerzo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Almuerzo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84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9204719"/>
      </p:ext>
    </p:extLst>
  </p:cSld>
  <p:clrMapOvr>
    <a:masterClrMapping/>
  </p:clrMapOvr>
  <p:transition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E31E761-19AB-434A-B29A-3AB57174C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1955"/>
            <a:ext cx="8229600" cy="589019"/>
          </a:xfrm>
        </p:spPr>
        <p:txBody>
          <a:bodyPr/>
          <a:lstStyle/>
          <a:p>
            <a:r>
              <a:rPr lang="es-ES" dirty="0"/>
              <a:t>La agenda</a:t>
            </a:r>
          </a:p>
        </p:txBody>
      </p:sp>
      <p:pic>
        <p:nvPicPr>
          <p:cNvPr id="4" name="Picture 3" descr="A picture containing engineering drawing&#10;&#10;Description automatically generated">
            <a:extLst>
              <a:ext uri="{FF2B5EF4-FFF2-40B4-BE49-F238E27FC236}">
                <a16:creationId xmlns:a16="http://schemas.microsoft.com/office/drawing/2014/main" id="{7CE20674-5D6D-E61F-0809-A4B523F7A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4332" y="45135"/>
            <a:ext cx="684605" cy="684605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072AB26-3EF4-C8F7-E0CF-27B7A100C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673963"/>
              </p:ext>
            </p:extLst>
          </p:nvPr>
        </p:nvGraphicFramePr>
        <p:xfrm>
          <a:off x="558800" y="1169106"/>
          <a:ext cx="8127999" cy="31496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8901678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9895826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66240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Track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644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15:20-16:10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Tecnología para la diversidad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3"/>
                        </a:rPr>
                        <a:t>Elena G Blanco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y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4"/>
                        </a:rPr>
                        <a:t>Érika Cepeda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55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16:15-17:05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Haz magia en tu web llamando a la API de GPT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5"/>
                        </a:rPr>
                        <a:t>María Soto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132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17:10-18:00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Totally</a:t>
                      </a:r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native! Todo el poder de librerías nativas en la web con </a:t>
                      </a:r>
                      <a:r>
                        <a:rPr lang="es-E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Blazor</a:t>
                      </a:r>
                      <a:r>
                        <a:rPr lang="es-E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s-E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WebAssembly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 por </a:t>
                      </a:r>
                      <a:r>
                        <a:rPr lang="es-E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6"/>
                        </a:rPr>
                        <a:t>David Ávila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1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18:05-18:20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Cierre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Cierre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28493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698C3E9-22FA-186A-1FB3-6AE3525E4595}"/>
              </a:ext>
            </a:extLst>
          </p:cNvPr>
          <p:cNvSpPr txBox="1"/>
          <p:nvPr/>
        </p:nvSpPr>
        <p:spPr>
          <a:xfrm>
            <a:off x="3417712" y="4380012"/>
            <a:ext cx="4571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🍺</a:t>
            </a:r>
          </a:p>
        </p:txBody>
      </p:sp>
    </p:spTree>
    <p:extLst>
      <p:ext uri="{BB962C8B-B14F-4D97-AF65-F5344CB8AC3E}">
        <p14:creationId xmlns:p14="http://schemas.microsoft.com/office/powerpoint/2010/main" val="2398120785"/>
      </p:ext>
    </p:extLst>
  </p:cSld>
  <p:clrMapOvr>
    <a:masterClrMapping/>
  </p:clrMapOvr>
  <p:transition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9E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1D5EF1-8A05-C38C-7E03-32E4E22CA4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>
              <a:buNone/>
            </a:pPr>
            <a:r>
              <a:rPr lang="en-US" sz="7200" dirty="0" err="1">
                <a:solidFill>
                  <a:schemeClr val="bg1"/>
                </a:solidFill>
              </a:rPr>
              <a:t>Algunas</a:t>
            </a:r>
            <a:r>
              <a:rPr lang="en-US" sz="7200" dirty="0">
                <a:solidFill>
                  <a:schemeClr val="bg1"/>
                </a:solidFill>
              </a:rPr>
              <a:t> </a:t>
            </a:r>
            <a:r>
              <a:rPr lang="en-US" sz="7200" dirty="0" err="1">
                <a:solidFill>
                  <a:schemeClr val="bg1"/>
                </a:solidFill>
              </a:rPr>
              <a:t>sorpresas</a:t>
            </a:r>
            <a:endParaRPr lang="en-US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71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496</Words>
  <Application>Microsoft Office PowerPoint</Application>
  <PresentationFormat>On-screen Show (16:9)</PresentationFormat>
  <Paragraphs>87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Segoe UI</vt:lpstr>
      <vt:lpstr>Arial</vt:lpstr>
      <vt:lpstr>Roboto</vt:lpstr>
      <vt:lpstr>Simple Light</vt:lpstr>
      <vt:lpstr>Bienvenidos</vt:lpstr>
      <vt:lpstr>Stack de tecnologías Microsoft</vt:lpstr>
      <vt:lpstr>Track 1</vt:lpstr>
      <vt:lpstr>Track 2</vt:lpstr>
      <vt:lpstr>La agenda</vt:lpstr>
      <vt:lpstr>El desayuno</vt:lpstr>
      <vt:lpstr>La agenda</vt:lpstr>
      <vt:lpstr>La agenda</vt:lpstr>
      <vt:lpstr>PowerPoint Presentation</vt:lpstr>
      <vt:lpstr>Fotomatón</vt:lpstr>
      <vt:lpstr>Gincana Virtual</vt:lpstr>
      <vt:lpstr>Sponsors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Connect();</dc:title>
  <cp:lastModifiedBy>Javier Suárez Ruiz</cp:lastModifiedBy>
  <cp:revision>97</cp:revision>
  <dcterms:modified xsi:type="dcterms:W3CDTF">2023-04-15T11:25:14Z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2017-11-17T18:00:55.6543177Z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